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05" r:id="rId21"/>
    <p:sldId id="306" r:id="rId22"/>
    <p:sldId id="307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11/3/12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Countdown 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Berkeley Math Tournament – 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6297" y="2853802"/>
            <a:ext cx="66885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Circle </a:t>
            </a:r>
            <a:r>
              <a:rPr lang="en-US" sz="2400" i="1" dirty="0"/>
              <a:t>O</a:t>
            </a:r>
            <a:r>
              <a:rPr lang="en-US" sz="2400" dirty="0"/>
              <a:t> is externally tangent to 6 congruent </a:t>
            </a:r>
            <a:r>
              <a:rPr lang="en-US" sz="2400" dirty="0" smtClean="0"/>
              <a:t>and</a:t>
            </a:r>
          </a:p>
          <a:p>
            <a:r>
              <a:rPr lang="en-US" sz="2400" dirty="0" smtClean="0"/>
              <a:t>mutually </a:t>
            </a:r>
            <a:r>
              <a:rPr lang="en-US" sz="2400" dirty="0"/>
              <a:t>tangent smaller circles. If the area of </a:t>
            </a:r>
            <a:r>
              <a:rPr lang="en-US" sz="2400" dirty="0" smtClean="0"/>
              <a:t>one</a:t>
            </a:r>
          </a:p>
          <a:p>
            <a:r>
              <a:rPr lang="en-US" sz="2400" dirty="0" smtClean="0"/>
              <a:t>of </a:t>
            </a:r>
            <a:r>
              <a:rPr lang="en-US" sz="2400" dirty="0"/>
              <a:t>these smaller circles is 4π, what is the </a:t>
            </a:r>
            <a:r>
              <a:rPr lang="en-US" sz="2400" dirty="0" smtClean="0"/>
              <a:t>area</a:t>
            </a:r>
          </a:p>
          <a:p>
            <a:r>
              <a:rPr lang="en-US" sz="2400" dirty="0" smtClean="0"/>
              <a:t>inside </a:t>
            </a:r>
            <a:r>
              <a:rPr lang="en-US" sz="2400" dirty="0"/>
              <a:t>circle </a:t>
            </a:r>
            <a:r>
              <a:rPr lang="en-US" sz="2400" i="1" dirty="0"/>
              <a:t>O</a:t>
            </a:r>
            <a:r>
              <a:rPr lang="en-US" sz="2400" dirty="0"/>
              <a:t> but outside the smaller circles?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53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48311" y="3067706"/>
            <a:ext cx="5319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smallest possible value of </a:t>
            </a:r>
            <a:r>
              <a:rPr lang="en-US" sz="2400" dirty="0" smtClean="0"/>
              <a:t>n</a:t>
            </a:r>
          </a:p>
          <a:p>
            <a:r>
              <a:rPr lang="en-US" sz="2400" dirty="0" smtClean="0"/>
              <a:t>such </a:t>
            </a:r>
            <a:r>
              <a:rPr lang="en-US" sz="2400" dirty="0"/>
              <a:t>that 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27</a:t>
            </a:r>
            <a:r>
              <a:rPr lang="en-US" sz="2400" dirty="0" smtClean="0"/>
              <a:t> </a:t>
            </a:r>
            <a:r>
              <a:rPr lang="en-US" sz="2400" dirty="0"/>
              <a:t>&lt; </a:t>
            </a:r>
            <a:r>
              <a:rPr lang="en-US" sz="2400" i="1" baseline="30000" dirty="0"/>
              <a:t>m</a:t>
            </a:r>
            <a:r>
              <a:rPr lang="en-US" sz="2400" dirty="0" smtClean="0"/>
              <a:t>/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&lt; 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27</a:t>
            </a:r>
            <a:r>
              <a:rPr lang="en-US" sz="2400" dirty="0" smtClean="0"/>
              <a:t>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757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1418" y="3236129"/>
            <a:ext cx="4696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sum of the </a:t>
            </a:r>
            <a:r>
              <a:rPr lang="en-US" sz="2400" dirty="0" smtClean="0"/>
              <a:t>coefficients</a:t>
            </a:r>
          </a:p>
          <a:p>
            <a:r>
              <a:rPr lang="en-US" sz="2400" dirty="0" smtClean="0"/>
              <a:t>of </a:t>
            </a:r>
            <a:r>
              <a:rPr lang="en-US" sz="2400" dirty="0"/>
              <a:t>the multinomial (4x + 3y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100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9407" y="3267982"/>
            <a:ext cx="6202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</a:t>
            </a:r>
            <a:r>
              <a:rPr lang="en-US" sz="2400" i="1" dirty="0" smtClean="0"/>
              <a:t>f</a:t>
            </a:r>
            <a:r>
              <a:rPr lang="en-US" sz="2400" dirty="0" smtClean="0"/>
              <a:t> is a function such that f(</a:t>
            </a:r>
            <a:r>
              <a:rPr lang="en-US" sz="2400" i="1" baseline="30000" dirty="0" smtClean="0"/>
              <a:t>x</a:t>
            </a:r>
            <a:r>
              <a:rPr lang="en-US" sz="2400" i="1" dirty="0" smtClean="0"/>
              <a:t>/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+1, what is</a:t>
            </a:r>
          </a:p>
          <a:p>
            <a:r>
              <a:rPr lang="en-US" sz="2400" dirty="0" smtClean="0"/>
              <a:t>the product of the solutions in </a:t>
            </a:r>
            <a:r>
              <a:rPr lang="en-US" sz="2400" i="1" dirty="0" smtClean="0"/>
              <a:t>y</a:t>
            </a:r>
            <a:r>
              <a:rPr lang="en-US" sz="2400" dirty="0" smtClean="0"/>
              <a:t> to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baseline="30000" dirty="0"/>
              <a:t>y</a:t>
            </a:r>
            <a:r>
              <a:rPr lang="en-US" sz="2400" i="1" dirty="0" smtClean="0"/>
              <a:t>/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2?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841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3610" y="3386330"/>
            <a:ext cx="653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real part of a solution to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/>
              <a:t>+3</a:t>
            </a:r>
            <a:r>
              <a:rPr lang="en-US" sz="2400" i="1" dirty="0"/>
              <a:t>x</a:t>
            </a:r>
            <a:r>
              <a:rPr lang="en-US" sz="2400" dirty="0"/>
              <a:t>+7=0?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727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4445" y="2608020"/>
            <a:ext cx="532714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There are 4 distinct juice boxes, and </a:t>
            </a:r>
            <a:r>
              <a:rPr lang="en-US" sz="2400" dirty="0" smtClean="0"/>
              <a:t>4</a:t>
            </a:r>
          </a:p>
          <a:p>
            <a:r>
              <a:rPr lang="en-US" sz="2400" dirty="0" smtClean="0"/>
              <a:t>students </a:t>
            </a:r>
            <a:r>
              <a:rPr lang="en-US" sz="2400" dirty="0"/>
              <a:t>have unique preferences </a:t>
            </a:r>
            <a:r>
              <a:rPr lang="en-US" sz="2400" dirty="0" smtClean="0"/>
              <a:t>for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of the juice boxes. If one juice </a:t>
            </a:r>
            <a:r>
              <a:rPr lang="en-US" sz="2400" dirty="0" smtClean="0"/>
              <a:t>box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randomly given to each student, </a:t>
            </a:r>
            <a:r>
              <a:rPr lang="en-US" sz="2400" dirty="0" smtClean="0"/>
              <a:t>what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the probability that no student </a:t>
            </a:r>
            <a:r>
              <a:rPr lang="en-US" sz="2400" dirty="0" smtClean="0"/>
              <a:t>gets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drink he or she wants?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7637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4787" y="3121032"/>
            <a:ext cx="632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Given 2012 feet of fence, what is </a:t>
            </a:r>
            <a:r>
              <a:rPr lang="en-US" sz="2400" dirty="0" smtClean="0"/>
              <a:t>the maximum</a:t>
            </a:r>
          </a:p>
          <a:p>
            <a:r>
              <a:rPr lang="en-US" sz="2400" dirty="0" smtClean="0"/>
              <a:t>possible </a:t>
            </a:r>
            <a:r>
              <a:rPr lang="en-US" sz="2400" dirty="0"/>
              <a:t>area contained </a:t>
            </a:r>
            <a:r>
              <a:rPr lang="en-US" sz="2400" dirty="0" smtClean="0"/>
              <a:t>by the </a:t>
            </a:r>
            <a:r>
              <a:rPr lang="en-US" sz="2400" dirty="0"/>
              <a:t>fence?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433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Sixteen.</a:t>
            </a:r>
            <a:endParaRPr lang="en-US" dirty="0"/>
          </a:p>
        </p:txBody>
      </p:sp>
      <p:pic>
        <p:nvPicPr>
          <p:cNvPr id="3" name="Picture 2" descr="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149600"/>
            <a:ext cx="70739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48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Seventeen.</a:t>
            </a:r>
            <a:endParaRPr lang="en-US" dirty="0"/>
          </a:p>
        </p:txBody>
      </p:sp>
      <p:pic>
        <p:nvPicPr>
          <p:cNvPr id="3" name="Picture 2" descr="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086100"/>
            <a:ext cx="70612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28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Eighteen.</a:t>
            </a:r>
            <a:endParaRPr lang="en-US" dirty="0"/>
          </a:p>
        </p:txBody>
      </p:sp>
      <p:pic>
        <p:nvPicPr>
          <p:cNvPr id="3" name="Picture 2" descr="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2997200"/>
            <a:ext cx="70358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1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92851" y="2608021"/>
            <a:ext cx="63611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 iso</a:t>
            </a:r>
            <a:r>
              <a:rPr lang="en-US" sz="2400" dirty="0"/>
              <a:t>sceles triangle is inscribed in a </a:t>
            </a:r>
            <a:r>
              <a:rPr lang="en-US" sz="2400" dirty="0" smtClean="0"/>
              <a:t>circle</a:t>
            </a:r>
          </a:p>
          <a:p>
            <a:r>
              <a:rPr lang="en-US" sz="2400" dirty="0" smtClean="0"/>
              <a:t>with </a:t>
            </a:r>
            <a:r>
              <a:rPr lang="en-US" sz="2400" dirty="0"/>
              <a:t>perimeter </a:t>
            </a:r>
            <a:r>
              <a:rPr lang="en-US" sz="2400" dirty="0" smtClean="0"/>
              <a:t>4π. If </a:t>
            </a:r>
            <a:r>
              <a:rPr lang="en-US" sz="2400" dirty="0"/>
              <a:t>the base of the </a:t>
            </a:r>
            <a:r>
              <a:rPr lang="en-US" sz="2400" dirty="0" smtClean="0"/>
              <a:t>triangle</a:t>
            </a:r>
          </a:p>
          <a:p>
            <a:r>
              <a:rPr lang="en-US" sz="2400" dirty="0" smtClean="0"/>
              <a:t>has </a:t>
            </a:r>
            <a:r>
              <a:rPr lang="en-US" sz="2400" dirty="0"/>
              <a:t>length equivalent to the </a:t>
            </a:r>
            <a:r>
              <a:rPr lang="en-US" sz="2400" dirty="0" smtClean="0"/>
              <a:t>radius of </a:t>
            </a:r>
            <a:r>
              <a:rPr lang="en-US" sz="2400" dirty="0"/>
              <a:t>the circle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find </a:t>
            </a:r>
            <a:r>
              <a:rPr lang="en-US" sz="2400" dirty="0"/>
              <a:t>the area of the triangle.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396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Forty-Eight.</a:t>
            </a:r>
            <a:endParaRPr lang="en-US" dirty="0"/>
          </a:p>
        </p:txBody>
      </p:sp>
      <p:pic>
        <p:nvPicPr>
          <p:cNvPr id="3" name="Picture 2" descr="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3187700"/>
            <a:ext cx="70358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19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Forty-Nine.</a:t>
            </a:r>
            <a:endParaRPr lang="en-US" dirty="0"/>
          </a:p>
        </p:txBody>
      </p:sp>
      <p:pic>
        <p:nvPicPr>
          <p:cNvPr id="3" name="Picture 2" descr="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200400"/>
            <a:ext cx="70739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1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Fifty.</a:t>
            </a:r>
            <a:endParaRPr lang="en-US" dirty="0"/>
          </a:p>
        </p:txBody>
      </p:sp>
      <p:pic>
        <p:nvPicPr>
          <p:cNvPr id="3" name="Picture 2" descr="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200400"/>
            <a:ext cx="70485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46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Tiebreaker.</a:t>
            </a:r>
            <a:endParaRPr lang="en-US" dirty="0"/>
          </a:p>
        </p:txBody>
      </p:sp>
      <p:pic>
        <p:nvPicPr>
          <p:cNvPr id="4" name="Picture 3" descr="T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3" y="3183038"/>
            <a:ext cx="7619715" cy="49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6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11338" y="2799183"/>
            <a:ext cx="60363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Derek drops a ball from the top of a 30 </a:t>
            </a:r>
            <a:r>
              <a:rPr lang="en-US" sz="2400" dirty="0" smtClean="0"/>
              <a:t>foot</a:t>
            </a:r>
          </a:p>
          <a:p>
            <a:r>
              <a:rPr lang="en-US" sz="2400" dirty="0" smtClean="0"/>
              <a:t>building</a:t>
            </a:r>
            <a:r>
              <a:rPr lang="en-US" sz="2400" dirty="0"/>
              <a:t>. Each time it bounces, it rebounds to </a:t>
            </a:r>
          </a:p>
          <a:p>
            <a:r>
              <a:rPr lang="en-US" sz="2400" dirty="0" smtClean="0"/>
              <a:t>2/3 </a:t>
            </a:r>
            <a:r>
              <a:rPr lang="en-US" sz="2400" dirty="0"/>
              <a:t>of its previous height. How far has </a:t>
            </a:r>
            <a:r>
              <a:rPr lang="en-US" sz="2400" dirty="0" smtClean="0"/>
              <a:t>it</a:t>
            </a:r>
          </a:p>
          <a:p>
            <a:r>
              <a:rPr lang="en-US" sz="2400" dirty="0" smtClean="0"/>
              <a:t>traveled </a:t>
            </a:r>
            <a:r>
              <a:rPr lang="en-US" sz="2400" dirty="0"/>
              <a:t>by the time it finally stops bouncing?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083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63" y="2949383"/>
            <a:ext cx="67019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Given a rectangle with dimensions 100 × 27, </a:t>
            </a:r>
            <a:r>
              <a:rPr lang="en-US" sz="2400" dirty="0" smtClean="0"/>
              <a:t>what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the maximum number of 5 × 6 rectangles </a:t>
            </a:r>
            <a:r>
              <a:rPr lang="en-US" sz="2400" dirty="0" smtClean="0"/>
              <a:t>that</a:t>
            </a:r>
          </a:p>
          <a:p>
            <a:r>
              <a:rPr lang="en-US" sz="2400" dirty="0" smtClean="0"/>
              <a:t>can </a:t>
            </a:r>
            <a:r>
              <a:rPr lang="en-US" sz="2400" dirty="0"/>
              <a:t>simultaneously fit inside, without overlap?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53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9196" y="2799183"/>
            <a:ext cx="66527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Brandon is located at (3,2), and Chuck is </a:t>
            </a:r>
            <a:r>
              <a:rPr lang="en-US" sz="2400" dirty="0" smtClean="0"/>
              <a:t>located</a:t>
            </a:r>
          </a:p>
          <a:p>
            <a:r>
              <a:rPr lang="en-US" sz="2400" dirty="0" smtClean="0"/>
              <a:t>at </a:t>
            </a:r>
            <a:r>
              <a:rPr lang="en-US" sz="2400" dirty="0"/>
              <a:t>(6,−5). Brandon can only move unit distance </a:t>
            </a:r>
            <a:r>
              <a:rPr lang="en-US" sz="2400" dirty="0" smtClean="0"/>
              <a:t>to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right or down, and Chuck is stationary. In </a:t>
            </a:r>
            <a:r>
              <a:rPr lang="en-US" sz="2400" dirty="0" smtClean="0"/>
              <a:t>how</a:t>
            </a:r>
          </a:p>
          <a:p>
            <a:r>
              <a:rPr lang="en-US" sz="2400" dirty="0" smtClean="0"/>
              <a:t>many </a:t>
            </a:r>
            <a:r>
              <a:rPr lang="en-US" sz="2400" dirty="0"/>
              <a:t>different ways can Brandon move to Chuck?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7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5750" y="2922074"/>
            <a:ext cx="6282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Four points A, B, C, and D are randomly </a:t>
            </a:r>
            <a:r>
              <a:rPr lang="en-US" sz="2400" dirty="0" smtClean="0"/>
              <a:t>chosen</a:t>
            </a:r>
          </a:p>
          <a:p>
            <a:r>
              <a:rPr lang="en-US" sz="2400" dirty="0" smtClean="0"/>
              <a:t>on </a:t>
            </a:r>
            <a:r>
              <a:rPr lang="en-US" sz="2400" dirty="0"/>
              <a:t>a circle. What is the probability that </a:t>
            </a:r>
            <a:r>
              <a:rPr lang="en-US" sz="2400" dirty="0" smtClean="0"/>
              <a:t>AB and</a:t>
            </a:r>
          </a:p>
          <a:p>
            <a:r>
              <a:rPr lang="en-US" sz="2400" dirty="0" smtClean="0"/>
              <a:t>CD </a:t>
            </a:r>
            <a:r>
              <a:rPr lang="en-US" sz="2400" dirty="0"/>
              <a:t>intersect inside the circle?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53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6508" y="3099584"/>
            <a:ext cx="6604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point at (3, 4) is rotated by </a:t>
            </a:r>
            <a:r>
              <a:rPr lang="en-US" sz="2400" dirty="0" smtClean="0"/>
              <a:t>90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</a:t>
            </a:r>
            <a:r>
              <a:rPr lang="en-US" sz="2400" dirty="0"/>
              <a:t>about the </a:t>
            </a:r>
            <a:r>
              <a:rPr lang="en-US" sz="2400" dirty="0" smtClean="0"/>
              <a:t>origin.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much distance does the point travel?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7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1125" y="2498781"/>
            <a:ext cx="62565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Amanda and Erica are in a race. Erica runs </a:t>
            </a:r>
            <a:r>
              <a:rPr lang="en-US" sz="2400" dirty="0" smtClean="0"/>
              <a:t>at</a:t>
            </a:r>
          </a:p>
          <a:p>
            <a:r>
              <a:rPr lang="en-US" sz="2400" dirty="0" smtClean="0"/>
              <a:t>15 </a:t>
            </a:r>
            <a:r>
              <a:rPr lang="en-US" sz="2400" dirty="0"/>
              <a:t>mph, while Amanda runs at 5 </a:t>
            </a:r>
            <a:r>
              <a:rPr lang="en-US" sz="2400" dirty="0" smtClean="0"/>
              <a:t>mph.</a:t>
            </a:r>
          </a:p>
          <a:p>
            <a:r>
              <a:rPr lang="en-US" sz="2400" dirty="0" smtClean="0"/>
              <a:t>Additionally</a:t>
            </a:r>
            <a:r>
              <a:rPr lang="en-US" sz="2400" dirty="0"/>
              <a:t>, Amanda begins 8 miles away </a:t>
            </a:r>
            <a:r>
              <a:rPr lang="en-US" sz="2400" dirty="0" smtClean="0"/>
              <a:t>from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finish line, while Erica is 12 miles away. </a:t>
            </a:r>
            <a:r>
              <a:rPr lang="en-US" sz="2400" dirty="0" smtClean="0"/>
              <a:t>If</a:t>
            </a:r>
          </a:p>
          <a:p>
            <a:r>
              <a:rPr lang="en-US" sz="2400" dirty="0" smtClean="0"/>
              <a:t>Amanda </a:t>
            </a:r>
            <a:r>
              <a:rPr lang="en-US" sz="2400" dirty="0"/>
              <a:t>and Erica reach the finish line at </a:t>
            </a:r>
            <a:r>
              <a:rPr lang="en-US" sz="2400" dirty="0" smtClean="0"/>
              <a:t>the</a:t>
            </a:r>
          </a:p>
          <a:p>
            <a:r>
              <a:rPr lang="en-US" sz="2400" dirty="0" smtClean="0"/>
              <a:t>same </a:t>
            </a:r>
            <a:r>
              <a:rPr lang="en-US" sz="2400" dirty="0"/>
              <a:t>time, how much earlier, in minutes, </a:t>
            </a:r>
            <a:r>
              <a:rPr lang="en-US" sz="2400" dirty="0" smtClean="0"/>
              <a:t>did</a:t>
            </a:r>
          </a:p>
          <a:p>
            <a:r>
              <a:rPr lang="en-US" sz="2400" dirty="0" smtClean="0"/>
              <a:t>Amanda </a:t>
            </a:r>
            <a:r>
              <a:rPr lang="en-US" sz="2400" dirty="0"/>
              <a:t>start running than Erica?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53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/>
              <a:t>Countdown.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3061" y="2935729"/>
            <a:ext cx="63203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many ways can you arrange the letters </a:t>
            </a:r>
            <a:r>
              <a:rPr lang="en-US" sz="2400" dirty="0" smtClean="0"/>
              <a:t>in </a:t>
            </a:r>
          </a:p>
          <a:p>
            <a:r>
              <a:rPr lang="en-US" sz="2400" dirty="0" smtClean="0"/>
              <a:t>MATHISHARD </a:t>
            </a:r>
            <a:r>
              <a:rPr lang="en-US" sz="2400" dirty="0"/>
              <a:t>such that the permutation begins </a:t>
            </a:r>
            <a:endParaRPr lang="en-US" sz="2400" dirty="0" smtClean="0"/>
          </a:p>
          <a:p>
            <a:r>
              <a:rPr lang="en-US" sz="2400" dirty="0" smtClean="0"/>
              <a:t>with </a:t>
            </a:r>
            <a:r>
              <a:rPr lang="en-US" sz="2400" dirty="0"/>
              <a:t>MR?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7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1282</TotalTime>
  <Words>549</Words>
  <Application>Microsoft Macintosh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Pushpin</vt:lpstr>
      <vt:lpstr>Countdown Round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Countdown.</vt:lpstr>
      <vt:lpstr>Question Sixteen.</vt:lpstr>
      <vt:lpstr>Question Seventeen.</vt:lpstr>
      <vt:lpstr>Question Eighteen.</vt:lpstr>
      <vt:lpstr>Question Forty-Eight.</vt:lpstr>
      <vt:lpstr>Question Forty-Nine.</vt:lpstr>
      <vt:lpstr>Question Fifty.</vt:lpstr>
      <vt:lpstr>Tiebreaker.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Ciphering Round</dc:title>
  <dc:creator>Henry Maltby</dc:creator>
  <cp:lastModifiedBy>Henry Maltby</cp:lastModifiedBy>
  <cp:revision>11</cp:revision>
  <dcterms:created xsi:type="dcterms:W3CDTF">2012-11-02T20:31:30Z</dcterms:created>
  <dcterms:modified xsi:type="dcterms:W3CDTF">2012-11-03T18:51:16Z</dcterms:modified>
</cp:coreProperties>
</file>